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4" r:id="rId9"/>
    <p:sldId id="265" r:id="rId10"/>
    <p:sldId id="266" r:id="rId11"/>
    <p:sldId id="267" r:id="rId12"/>
    <p:sldId id="272" r:id="rId13"/>
    <p:sldId id="274" r:id="rId14"/>
    <p:sldId id="268" r:id="rId15"/>
    <p:sldId id="269" r:id="rId16"/>
    <p:sldId id="270" r:id="rId17"/>
    <p:sldId id="27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86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42046-BC7B-42F5-8A92-937D15B16EB8}" type="datetimeFigureOut">
              <a:rPr lang="en-GB" smtClean="0"/>
              <a:t>12/05/2016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CFB1F-36A0-4335-9231-6B5BFBDAB8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49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2901-20B9-4230-941F-2F87FCB15C6F}" type="datetimeFigureOut">
              <a:rPr lang="en-GB" smtClean="0"/>
              <a:t>12/05/2016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BCF7-25F5-469E-AA6A-2C566811E5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703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2901-20B9-4230-941F-2F87FCB15C6F}" type="datetimeFigureOut">
              <a:rPr lang="en-GB" smtClean="0"/>
              <a:t>12/05/2016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BCF7-25F5-469E-AA6A-2C566811E5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670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2901-20B9-4230-941F-2F87FCB15C6F}" type="datetimeFigureOut">
              <a:rPr lang="en-GB" smtClean="0"/>
              <a:t>12/05/2016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BCF7-25F5-469E-AA6A-2C566811E5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14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2901-20B9-4230-941F-2F87FCB15C6F}" type="datetimeFigureOut">
              <a:rPr lang="en-GB" smtClean="0"/>
              <a:t>12/05/2016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BCF7-25F5-469E-AA6A-2C566811E5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279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2901-20B9-4230-941F-2F87FCB15C6F}" type="datetimeFigureOut">
              <a:rPr lang="en-GB" smtClean="0"/>
              <a:t>12/05/2016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BCF7-25F5-469E-AA6A-2C566811E5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017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2901-20B9-4230-941F-2F87FCB15C6F}" type="datetimeFigureOut">
              <a:rPr lang="en-GB" smtClean="0"/>
              <a:t>12/05/2016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BCF7-25F5-469E-AA6A-2C566811E5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76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2901-20B9-4230-941F-2F87FCB15C6F}" type="datetimeFigureOut">
              <a:rPr lang="en-GB" smtClean="0"/>
              <a:t>12/05/2016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BCF7-25F5-469E-AA6A-2C566811E5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74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2901-20B9-4230-941F-2F87FCB15C6F}" type="datetimeFigureOut">
              <a:rPr lang="en-GB" smtClean="0"/>
              <a:t>12/05/2016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BCF7-25F5-469E-AA6A-2C566811E5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312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2901-20B9-4230-941F-2F87FCB15C6F}" type="datetimeFigureOut">
              <a:rPr lang="en-GB" smtClean="0"/>
              <a:t>12/05/2016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BCF7-25F5-469E-AA6A-2C566811E5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975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2901-20B9-4230-941F-2F87FCB15C6F}" type="datetimeFigureOut">
              <a:rPr lang="en-GB" smtClean="0"/>
              <a:t>12/05/2016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BCF7-25F5-469E-AA6A-2C566811E5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398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2901-20B9-4230-941F-2F87FCB15C6F}" type="datetimeFigureOut">
              <a:rPr lang="en-GB" smtClean="0"/>
              <a:t>12/05/2016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BCF7-25F5-469E-AA6A-2C566811E5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80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12901-20B9-4230-941F-2F87FCB15C6F}" type="datetimeFigureOut">
              <a:rPr lang="en-GB" smtClean="0"/>
              <a:t>12/05/2016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4BCF7-25F5-469E-AA6A-2C566811E5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09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7" y="-1471310"/>
            <a:ext cx="109728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-302589"/>
            <a:ext cx="9144000" cy="2387600"/>
          </a:xfrm>
        </p:spPr>
        <p:txBody>
          <a:bodyPr/>
          <a:lstStyle/>
          <a:p>
            <a:r>
              <a:rPr lang="en-GB" dirty="0" smtClean="0">
                <a:latin typeface="Friz Quadrata Std" panose="020E0602040504020404" pitchFamily="34" charset="0"/>
              </a:rPr>
              <a:t>Project Mayan</a:t>
            </a:r>
            <a:endParaRPr lang="en-GB" dirty="0">
              <a:latin typeface="Friz Quadrata Std" panose="020E06020405040204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7" y="2407724"/>
            <a:ext cx="9144000" cy="1674340"/>
          </a:xfrm>
        </p:spPr>
        <p:txBody>
          <a:bodyPr/>
          <a:lstStyle/>
          <a:p>
            <a:r>
              <a:rPr lang="en-GB" dirty="0" smtClean="0">
                <a:latin typeface="Friz Quadrata Std" panose="020E0602040504020404" pitchFamily="34" charset="0"/>
              </a:rPr>
              <a:t>Concept </a:t>
            </a:r>
            <a:r>
              <a:rPr lang="en-GB" dirty="0" err="1" smtClean="0">
                <a:latin typeface="Friz Quadrata Std" panose="020E0602040504020404" pitchFamily="34" charset="0"/>
              </a:rPr>
              <a:t>Presentatie</a:t>
            </a:r>
            <a:endParaRPr lang="en-GB" dirty="0">
              <a:latin typeface="Friz Quadrata Std" panose="020E06020405040204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516" y="3657600"/>
            <a:ext cx="2731803" cy="259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2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58616" cy="67241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44" y="280360"/>
            <a:ext cx="6627470" cy="792764"/>
          </a:xfrm>
        </p:spPr>
        <p:txBody>
          <a:bodyPr>
            <a:normAutofit/>
          </a:bodyPr>
          <a:lstStyle/>
          <a:p>
            <a:pPr algn="ctr"/>
            <a:r>
              <a:rPr lang="en-GB" sz="3200" dirty="0" smtClean="0">
                <a:latin typeface="Friz Quadrata Std" panose="020E0602040504020404" pitchFamily="34" charset="0"/>
              </a:rPr>
              <a:t>De </a:t>
            </a:r>
            <a:r>
              <a:rPr lang="en-GB" sz="3200" dirty="0" smtClean="0">
                <a:latin typeface="Friz Quadrata Std" panose="020E0602040504020404" pitchFamily="34" charset="0"/>
              </a:rPr>
              <a:t>levels</a:t>
            </a:r>
            <a:endParaRPr lang="en-GB" sz="3200" dirty="0">
              <a:latin typeface="Friz Quadrata Std" panose="020E06020405040204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44" y="2282022"/>
            <a:ext cx="7897091" cy="4442114"/>
          </a:xfrm>
          <a:prstGeom prst="rect">
            <a:avLst/>
          </a:prstGeom>
          <a:ln w="38100">
            <a:solidFill>
              <a:srgbClr val="FF9933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628" y="1353484"/>
            <a:ext cx="7727813" cy="4346895"/>
          </a:xfrm>
          <a:prstGeom prst="rect">
            <a:avLst/>
          </a:prstGeom>
          <a:ln w="38100">
            <a:solidFill>
              <a:srgbClr val="FF9933"/>
            </a:solidFill>
          </a:ln>
        </p:spPr>
      </p:pic>
    </p:spTree>
    <p:extLst>
      <p:ext uri="{BB962C8B-B14F-4D97-AF65-F5344CB8AC3E}">
        <p14:creationId xmlns:p14="http://schemas.microsoft.com/office/powerpoint/2010/main" val="3000246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2" y="2314066"/>
            <a:ext cx="7727813" cy="4346895"/>
          </a:xfrm>
          <a:prstGeom prst="rect">
            <a:avLst/>
          </a:prstGeom>
          <a:ln w="38100">
            <a:solidFill>
              <a:srgbClr val="FF9933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27" y="140618"/>
            <a:ext cx="7727813" cy="4346895"/>
          </a:xfrm>
          <a:prstGeom prst="rect">
            <a:avLst/>
          </a:prstGeom>
          <a:ln w="38100">
            <a:solidFill>
              <a:srgbClr val="FF9933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26" y="140617"/>
            <a:ext cx="7727813" cy="4346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39" y="140616"/>
            <a:ext cx="7727814" cy="434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86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424" y="3353405"/>
            <a:ext cx="7494603" cy="42157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12" y="-429619"/>
            <a:ext cx="8014825" cy="4508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908" y="1610150"/>
            <a:ext cx="6198238" cy="34865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9505" y="1779790"/>
            <a:ext cx="6879858" cy="386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57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8" y="387329"/>
            <a:ext cx="11106255" cy="624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0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58616" cy="67241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44" y="280360"/>
            <a:ext cx="6627470" cy="792764"/>
          </a:xfrm>
        </p:spPr>
        <p:txBody>
          <a:bodyPr>
            <a:normAutofit/>
          </a:bodyPr>
          <a:lstStyle/>
          <a:p>
            <a:pPr algn="ctr"/>
            <a:r>
              <a:rPr lang="en-GB" sz="3200" dirty="0" smtClean="0">
                <a:latin typeface="Friz Quadrata Std" panose="020E0602040504020404" pitchFamily="34" charset="0"/>
              </a:rPr>
              <a:t>De </a:t>
            </a:r>
            <a:r>
              <a:rPr lang="en-GB" sz="3200" dirty="0" err="1" smtClean="0">
                <a:latin typeface="Friz Quadrata Std" panose="020E0602040504020404" pitchFamily="34" charset="0"/>
              </a:rPr>
              <a:t>UserInterface</a:t>
            </a:r>
            <a:endParaRPr lang="en-GB" sz="3200" dirty="0">
              <a:latin typeface="Friz Quadrata Std" panose="020E06020405040204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741" y="1353484"/>
            <a:ext cx="9219932" cy="5186212"/>
          </a:xfrm>
          <a:prstGeom prst="rect">
            <a:avLst/>
          </a:prstGeom>
          <a:ln w="38100">
            <a:solidFill>
              <a:srgbClr val="FF9933"/>
            </a:solidFill>
          </a:ln>
        </p:spPr>
      </p:pic>
    </p:spTree>
    <p:extLst>
      <p:ext uri="{BB962C8B-B14F-4D97-AF65-F5344CB8AC3E}">
        <p14:creationId xmlns:p14="http://schemas.microsoft.com/office/powerpoint/2010/main" val="1339147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0" y="562096"/>
            <a:ext cx="10266744" cy="5775044"/>
          </a:xfrm>
          <a:prstGeom prst="rect">
            <a:avLst/>
          </a:prstGeom>
          <a:ln w="38100">
            <a:solidFill>
              <a:srgbClr val="FF9933"/>
            </a:solidFill>
          </a:ln>
        </p:spPr>
      </p:pic>
    </p:spTree>
    <p:extLst>
      <p:ext uri="{BB962C8B-B14F-4D97-AF65-F5344CB8AC3E}">
        <p14:creationId xmlns:p14="http://schemas.microsoft.com/office/powerpoint/2010/main" val="3240766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58616" cy="67241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44" y="280360"/>
            <a:ext cx="6627470" cy="792764"/>
          </a:xfrm>
        </p:spPr>
        <p:txBody>
          <a:bodyPr>
            <a:normAutofit/>
          </a:bodyPr>
          <a:lstStyle/>
          <a:p>
            <a:pPr algn="ctr"/>
            <a:r>
              <a:rPr lang="en-GB" sz="3200" dirty="0" smtClean="0">
                <a:latin typeface="Friz Quadrata Std" panose="020E0602040504020404" pitchFamily="34" charset="0"/>
              </a:rPr>
              <a:t>Planning </a:t>
            </a:r>
            <a:r>
              <a:rPr lang="en-GB" sz="3200" dirty="0" err="1" smtClean="0">
                <a:latin typeface="Friz Quadrata Std" panose="020E0602040504020404" pitchFamily="34" charset="0"/>
              </a:rPr>
              <a:t>en</a:t>
            </a:r>
            <a:r>
              <a:rPr lang="en-GB" sz="3200" dirty="0" smtClean="0">
                <a:latin typeface="Friz Quadrata Std" panose="020E0602040504020404" pitchFamily="34" charset="0"/>
              </a:rPr>
              <a:t> </a:t>
            </a:r>
            <a:r>
              <a:rPr lang="en-GB" sz="3200" dirty="0" err="1" smtClean="0">
                <a:latin typeface="Friz Quadrata Std" panose="020E0602040504020404" pitchFamily="34" charset="0"/>
              </a:rPr>
              <a:t>Taakverdeling</a:t>
            </a:r>
            <a:endParaRPr lang="en-GB" sz="3200" dirty="0">
              <a:latin typeface="Friz Quadrata Std" panose="020E06020405040204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4" y="1816553"/>
            <a:ext cx="11286836" cy="4164153"/>
          </a:xfrm>
          <a:prstGeom prst="rect">
            <a:avLst/>
          </a:prstGeom>
          <a:ln w="38100">
            <a:solidFill>
              <a:srgbClr val="FF9933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90" y="1664190"/>
            <a:ext cx="9561383" cy="4856805"/>
          </a:xfrm>
          <a:prstGeom prst="rect">
            <a:avLst/>
          </a:prstGeom>
          <a:ln w="38100">
            <a:solidFill>
              <a:srgbClr val="FF9933"/>
            </a:solidFill>
          </a:ln>
        </p:spPr>
      </p:pic>
    </p:spTree>
    <p:extLst>
      <p:ext uri="{BB962C8B-B14F-4D97-AF65-F5344CB8AC3E}">
        <p14:creationId xmlns:p14="http://schemas.microsoft.com/office/powerpoint/2010/main" val="2039198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75" y="558477"/>
            <a:ext cx="10417215" cy="5859684"/>
          </a:xfrm>
          <a:prstGeom prst="rect">
            <a:avLst/>
          </a:prstGeom>
          <a:ln w="38100">
            <a:solidFill>
              <a:srgbClr val="FF9933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088282" y="3134376"/>
            <a:ext cx="4051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latin typeface="Friz Quadrata Std" panose="020E0602040504020404" pitchFamily="34" charset="0"/>
              </a:rPr>
              <a:t>3D_Env_Portal</a:t>
            </a:r>
            <a:endParaRPr lang="en-GB" sz="4000" dirty="0">
              <a:latin typeface="Friz Quadrata Std" panose="020E0602040504020404" pitchFamily="34" charset="0"/>
            </a:endParaRPr>
          </a:p>
        </p:txBody>
      </p:sp>
      <p:sp>
        <p:nvSpPr>
          <p:cNvPr id="9" name="Up Arrow 8"/>
          <p:cNvSpPr/>
          <p:nvPr/>
        </p:nvSpPr>
        <p:spPr>
          <a:xfrm>
            <a:off x="6285051" y="3842262"/>
            <a:ext cx="324093" cy="995423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Up Arrow 9"/>
          <p:cNvSpPr/>
          <p:nvPr/>
        </p:nvSpPr>
        <p:spPr>
          <a:xfrm>
            <a:off x="7282402" y="3842261"/>
            <a:ext cx="287441" cy="1364755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Up Arrow 10"/>
          <p:cNvSpPr/>
          <p:nvPr/>
        </p:nvSpPr>
        <p:spPr>
          <a:xfrm>
            <a:off x="8548864" y="3842261"/>
            <a:ext cx="305769" cy="173408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689719" y="4837684"/>
            <a:ext cx="159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Main </a:t>
            </a:r>
            <a:r>
              <a:rPr lang="en-GB" dirty="0" err="1" smtClean="0"/>
              <a:t>categorie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6696659" y="5258590"/>
            <a:ext cx="1458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Sub </a:t>
            </a:r>
            <a:r>
              <a:rPr lang="en-GB" dirty="0" err="1"/>
              <a:t>c</a:t>
            </a:r>
            <a:r>
              <a:rPr lang="en-GB" dirty="0" err="1" smtClean="0"/>
              <a:t>ategorie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8332095" y="5627922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Naam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13364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 animBg="1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917" y="1476736"/>
            <a:ext cx="6832922" cy="38582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63028" y="2967335"/>
            <a:ext cx="4537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>
                <a:latin typeface="Friz Quadrata Std" panose="020E0602040504020404" pitchFamily="34" charset="0"/>
              </a:rPr>
              <a:t>Nog </a:t>
            </a:r>
            <a:r>
              <a:rPr lang="en-GB" sz="5400" dirty="0" err="1" smtClean="0">
                <a:latin typeface="Friz Quadrata Std" panose="020E0602040504020404" pitchFamily="34" charset="0"/>
              </a:rPr>
              <a:t>vragen</a:t>
            </a:r>
            <a:r>
              <a:rPr lang="en-GB" sz="5400" dirty="0" smtClean="0">
                <a:latin typeface="Friz Quadrata Std" panose="020E0602040504020404" pitchFamily="34" charset="0"/>
              </a:rPr>
              <a:t>?</a:t>
            </a:r>
            <a:endParaRPr lang="en-GB" sz="5400" dirty="0">
              <a:latin typeface="Friz Quadrata Std" panose="020E0602040504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097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58616" cy="67241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44" y="280360"/>
            <a:ext cx="6627470" cy="792764"/>
          </a:xfrm>
        </p:spPr>
        <p:txBody>
          <a:bodyPr>
            <a:normAutofit/>
          </a:bodyPr>
          <a:lstStyle/>
          <a:p>
            <a:pPr algn="ctr"/>
            <a:r>
              <a:rPr lang="en-GB" sz="3200" dirty="0" smtClean="0">
                <a:latin typeface="Friz Quadrata Std" panose="020E0602040504020404" pitchFamily="34" charset="0"/>
              </a:rPr>
              <a:t>Het </a:t>
            </a:r>
            <a:r>
              <a:rPr lang="en-GB" sz="3200" dirty="0" smtClean="0">
                <a:solidFill>
                  <a:srgbClr val="C00000"/>
                </a:solidFill>
                <a:latin typeface="Code Bold" panose="020B0604020202020204" pitchFamily="50" charset="0"/>
              </a:rPr>
              <a:t>Sword</a:t>
            </a:r>
            <a:r>
              <a:rPr lang="en-GB" sz="3200" dirty="0" smtClean="0">
                <a:latin typeface="Code Bold" panose="020B0604020202020204" pitchFamily="50" charset="0"/>
              </a:rPr>
              <a:t> Throw Studios </a:t>
            </a:r>
            <a:r>
              <a:rPr lang="en-GB" sz="3200" dirty="0" smtClean="0">
                <a:latin typeface="Friz Quadrata Std" panose="020E0602040504020404" pitchFamily="34" charset="0"/>
              </a:rPr>
              <a:t>Team</a:t>
            </a:r>
            <a:endParaRPr lang="en-GB" sz="3200" dirty="0">
              <a:latin typeface="Friz Quadrata Std" panose="020E06020405040204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6218" y="1620456"/>
            <a:ext cx="91555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Friz Quadrata Std" panose="020E0602040504020404" pitchFamily="34" charset="0"/>
              </a:rPr>
              <a:t>- David Vink ( Code )</a:t>
            </a:r>
          </a:p>
          <a:p>
            <a:endParaRPr lang="en-GB" sz="2400" dirty="0">
              <a:latin typeface="Friz Quadrata Std" panose="020E0602040504020404" pitchFamily="34" charset="0"/>
            </a:endParaRPr>
          </a:p>
          <a:p>
            <a:endParaRPr lang="en-GB" sz="2400" dirty="0" smtClean="0">
              <a:latin typeface="Friz Quadrata Std" panose="020E0602040504020404" pitchFamily="34" charset="0"/>
            </a:endParaRPr>
          </a:p>
          <a:p>
            <a:r>
              <a:rPr lang="en-GB" sz="2400" dirty="0" smtClean="0">
                <a:latin typeface="Friz Quadrata Std" panose="020E0602040504020404" pitchFamily="34" charset="0"/>
              </a:rPr>
              <a:t>- </a:t>
            </a:r>
            <a:r>
              <a:rPr lang="en-GB" sz="2400" dirty="0" smtClean="0">
                <a:latin typeface="Friz Quadrata Std" panose="020E0602040504020404" pitchFamily="34" charset="0"/>
              </a:rPr>
              <a:t>Brian </a:t>
            </a:r>
            <a:r>
              <a:rPr lang="en-GB" sz="2400" dirty="0" smtClean="0">
                <a:latin typeface="Friz Quadrata Std" panose="020E0602040504020404" pitchFamily="34" charset="0"/>
              </a:rPr>
              <a:t>van der </a:t>
            </a:r>
            <a:r>
              <a:rPr lang="en-GB" sz="2400" dirty="0" err="1" smtClean="0">
                <a:latin typeface="Friz Quadrata Std" panose="020E0602040504020404" pitchFamily="34" charset="0"/>
              </a:rPr>
              <a:t>Vegt</a:t>
            </a:r>
            <a:r>
              <a:rPr lang="en-GB" sz="2400" dirty="0" smtClean="0">
                <a:latin typeface="Friz Quadrata Std" panose="020E0602040504020404" pitchFamily="34" charset="0"/>
              </a:rPr>
              <a:t> ( 3D Artist )</a:t>
            </a:r>
          </a:p>
          <a:p>
            <a:endParaRPr lang="en-GB" sz="2400" dirty="0">
              <a:latin typeface="Friz Quadrata Std" panose="020E0602040504020404" pitchFamily="34" charset="0"/>
            </a:endParaRPr>
          </a:p>
          <a:p>
            <a:endParaRPr lang="en-GB" sz="2400" dirty="0" smtClean="0">
              <a:latin typeface="Friz Quadrata Std" panose="020E0602040504020404" pitchFamily="34" charset="0"/>
            </a:endParaRPr>
          </a:p>
          <a:p>
            <a:r>
              <a:rPr lang="en-GB" sz="2400" dirty="0" smtClean="0">
                <a:latin typeface="Friz Quadrata Std" panose="020E0602040504020404" pitchFamily="34" charset="0"/>
              </a:rPr>
              <a:t>- Ramon </a:t>
            </a:r>
            <a:r>
              <a:rPr lang="en-GB" sz="2400" dirty="0" err="1" smtClean="0">
                <a:latin typeface="Friz Quadrata Std" panose="020E0602040504020404" pitchFamily="34" charset="0"/>
              </a:rPr>
              <a:t>Berkhout</a:t>
            </a:r>
            <a:r>
              <a:rPr lang="en-GB" sz="2400" dirty="0" smtClean="0">
                <a:latin typeface="Friz Quadrata Std" panose="020E0602040504020404" pitchFamily="34" charset="0"/>
              </a:rPr>
              <a:t> ( 3D Artist )</a:t>
            </a:r>
          </a:p>
          <a:p>
            <a:endParaRPr lang="en-GB" sz="2400" dirty="0">
              <a:latin typeface="Friz Quadrata Std" panose="020E0602040504020404" pitchFamily="34" charset="0"/>
            </a:endParaRPr>
          </a:p>
          <a:p>
            <a:endParaRPr lang="en-GB" sz="2400" dirty="0" smtClean="0">
              <a:latin typeface="Friz Quadrata Std" panose="020E0602040504020404" pitchFamily="34" charset="0"/>
            </a:endParaRPr>
          </a:p>
          <a:p>
            <a:r>
              <a:rPr lang="en-GB" sz="2400" dirty="0" smtClean="0">
                <a:latin typeface="Friz Quadrata Std" panose="020E0602040504020404" pitchFamily="34" charset="0"/>
              </a:rPr>
              <a:t>- Rick </a:t>
            </a:r>
            <a:r>
              <a:rPr lang="en-GB" sz="2400" dirty="0" err="1" smtClean="0">
                <a:latin typeface="Friz Quadrata Std" panose="020E0602040504020404" pitchFamily="34" charset="0"/>
              </a:rPr>
              <a:t>Greeve</a:t>
            </a:r>
            <a:r>
              <a:rPr lang="en-GB" sz="2400" dirty="0" smtClean="0">
                <a:latin typeface="Friz Quadrata Std" panose="020E0602040504020404" pitchFamily="34" charset="0"/>
              </a:rPr>
              <a:t> ( 3D Artist ) </a:t>
            </a:r>
            <a:endParaRPr lang="en-GB" sz="2400" dirty="0">
              <a:latin typeface="Friz Quadrata Std" panose="020E06020405040204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84" y="1627115"/>
            <a:ext cx="4670332" cy="443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82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58616" cy="67241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44" y="280360"/>
            <a:ext cx="6627470" cy="792764"/>
          </a:xfrm>
        </p:spPr>
        <p:txBody>
          <a:bodyPr>
            <a:normAutofit/>
          </a:bodyPr>
          <a:lstStyle/>
          <a:p>
            <a:pPr algn="ctr"/>
            <a:r>
              <a:rPr lang="en-GB" sz="3200" dirty="0" err="1" smtClean="0">
                <a:latin typeface="Friz Quadrata Std" panose="020E0602040504020404" pitchFamily="34" charset="0"/>
              </a:rPr>
              <a:t>Inhouds</a:t>
            </a:r>
            <a:r>
              <a:rPr lang="en-GB" sz="3200" dirty="0" smtClean="0">
                <a:latin typeface="Friz Quadrata Std" panose="020E0602040504020404" pitchFamily="34" charset="0"/>
              </a:rPr>
              <a:t> </a:t>
            </a:r>
            <a:r>
              <a:rPr lang="en-GB" sz="3200" dirty="0" err="1" smtClean="0">
                <a:latin typeface="Friz Quadrata Std" panose="020E0602040504020404" pitchFamily="34" charset="0"/>
              </a:rPr>
              <a:t>Opgave</a:t>
            </a:r>
            <a:endParaRPr lang="en-GB" sz="3200" dirty="0">
              <a:latin typeface="Friz Quadrata Std" panose="020E06020405040204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218" y="1620456"/>
            <a:ext cx="91555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Friz Quadrata Std" panose="020E0602040504020404" pitchFamily="34" charset="0"/>
              </a:rPr>
              <a:t>- </a:t>
            </a:r>
            <a:r>
              <a:rPr lang="en-GB" sz="2400" dirty="0" err="1" smtClean="0">
                <a:latin typeface="Friz Quadrata Std" panose="020E0602040504020404" pitchFamily="34" charset="0"/>
              </a:rPr>
              <a:t>Ons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idee</a:t>
            </a:r>
            <a:endParaRPr lang="en-GB" sz="2400" dirty="0" smtClean="0">
              <a:latin typeface="Friz Quadrata Std" panose="020E0602040504020404" pitchFamily="34" charset="0"/>
            </a:endParaRPr>
          </a:p>
          <a:p>
            <a:endParaRPr lang="en-GB" sz="2400" dirty="0" smtClean="0">
              <a:latin typeface="Friz Quadrata Std" panose="020E0602040504020404" pitchFamily="34" charset="0"/>
            </a:endParaRPr>
          </a:p>
          <a:p>
            <a:r>
              <a:rPr lang="en-GB" sz="2400" dirty="0" smtClean="0">
                <a:latin typeface="Friz Quadrata Std" panose="020E0602040504020404" pitchFamily="34" charset="0"/>
              </a:rPr>
              <a:t>- De </a:t>
            </a:r>
            <a:r>
              <a:rPr lang="en-GB" sz="2400" dirty="0" err="1" smtClean="0">
                <a:latin typeface="Friz Quadrata Std" panose="020E0602040504020404" pitchFamily="34" charset="0"/>
              </a:rPr>
              <a:t>artstyle</a:t>
            </a:r>
            <a:endParaRPr lang="en-GB" sz="2400" dirty="0" smtClean="0">
              <a:latin typeface="Friz Quadrata Std" panose="020E0602040504020404" pitchFamily="34" charset="0"/>
            </a:endParaRPr>
          </a:p>
          <a:p>
            <a:endParaRPr lang="en-GB" sz="2400" dirty="0" smtClean="0">
              <a:latin typeface="Friz Quadrata Std" panose="020E0602040504020404" pitchFamily="34" charset="0"/>
            </a:endParaRPr>
          </a:p>
          <a:p>
            <a:r>
              <a:rPr lang="en-GB" sz="2400" dirty="0" smtClean="0">
                <a:latin typeface="Friz Quadrata Std" panose="020E0602040504020404" pitchFamily="34" charset="0"/>
              </a:rPr>
              <a:t>- </a:t>
            </a:r>
            <a:r>
              <a:rPr lang="en-GB" sz="2400" dirty="0" smtClean="0">
                <a:latin typeface="Friz Quadrata Std" panose="020E0602040504020404" pitchFamily="34" charset="0"/>
              </a:rPr>
              <a:t>De Levels</a:t>
            </a:r>
            <a:endParaRPr lang="en-GB" sz="2400" dirty="0" smtClean="0">
              <a:latin typeface="Friz Quadrata Std" panose="020E0602040504020404" pitchFamily="34" charset="0"/>
            </a:endParaRPr>
          </a:p>
          <a:p>
            <a:endParaRPr lang="en-GB" sz="2400" dirty="0" smtClean="0">
              <a:latin typeface="Friz Quadrata Std" panose="020E0602040504020404" pitchFamily="34" charset="0"/>
            </a:endParaRPr>
          </a:p>
          <a:p>
            <a:r>
              <a:rPr lang="en-GB" sz="2400" dirty="0" smtClean="0">
                <a:latin typeface="Friz Quadrata Std" panose="020E0602040504020404" pitchFamily="34" charset="0"/>
              </a:rPr>
              <a:t>- De User interface</a:t>
            </a:r>
          </a:p>
          <a:p>
            <a:endParaRPr lang="en-GB" sz="2400" dirty="0">
              <a:latin typeface="Friz Quadrata Std" panose="020E0602040504020404" pitchFamily="34" charset="0"/>
            </a:endParaRPr>
          </a:p>
          <a:p>
            <a:r>
              <a:rPr lang="en-GB" sz="2400" dirty="0" smtClean="0">
                <a:latin typeface="Friz Quadrata Std" panose="020E0602040504020404" pitchFamily="34" charset="0"/>
              </a:rPr>
              <a:t>- Planning </a:t>
            </a:r>
            <a:r>
              <a:rPr lang="en-GB" sz="2400" dirty="0" err="1" smtClean="0">
                <a:latin typeface="Friz Quadrata Std" panose="020E0602040504020404" pitchFamily="34" charset="0"/>
              </a:rPr>
              <a:t>en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taakverdeling</a:t>
            </a:r>
            <a:endParaRPr lang="en-GB" sz="2400" dirty="0" smtClean="0">
              <a:latin typeface="Friz Quadrata Std" panose="020E0602040504020404" pitchFamily="34" charset="0"/>
            </a:endParaRPr>
          </a:p>
          <a:p>
            <a:pPr marL="342900" indent="-342900">
              <a:buFontTx/>
              <a:buChar char="-"/>
            </a:pPr>
            <a:endParaRPr lang="en-GB" sz="2400" dirty="0">
              <a:latin typeface="Friz Quadrata Std" panose="020E0602040504020404" pitchFamily="34" charset="0"/>
            </a:endParaRPr>
          </a:p>
          <a:p>
            <a:r>
              <a:rPr lang="en-GB" sz="2400" dirty="0" smtClean="0">
                <a:latin typeface="Friz Quadrata Std" panose="020E0602040504020404" pitchFamily="34" charset="0"/>
              </a:rPr>
              <a:t>- Trello</a:t>
            </a:r>
            <a:endParaRPr lang="en-GB" sz="2400" dirty="0">
              <a:latin typeface="Friz Quadrata Std" panose="020E0602040504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158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58616" cy="67241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44" y="280360"/>
            <a:ext cx="6627470" cy="792764"/>
          </a:xfrm>
        </p:spPr>
        <p:txBody>
          <a:bodyPr>
            <a:normAutofit/>
          </a:bodyPr>
          <a:lstStyle/>
          <a:p>
            <a:pPr algn="ctr"/>
            <a:r>
              <a:rPr lang="en-GB" sz="3200" dirty="0" err="1" smtClean="0">
                <a:latin typeface="Friz Quadrata Std" panose="020E0602040504020404" pitchFamily="34" charset="0"/>
              </a:rPr>
              <a:t>Ons</a:t>
            </a:r>
            <a:r>
              <a:rPr lang="en-GB" sz="3200" dirty="0" smtClean="0">
                <a:latin typeface="Friz Quadrata Std" panose="020E0602040504020404" pitchFamily="34" charset="0"/>
              </a:rPr>
              <a:t> </a:t>
            </a:r>
            <a:r>
              <a:rPr lang="en-GB" sz="3200" dirty="0" err="1" smtClean="0">
                <a:latin typeface="Friz Quadrata Std" panose="020E0602040504020404" pitchFamily="34" charset="0"/>
              </a:rPr>
              <a:t>idee</a:t>
            </a:r>
            <a:endParaRPr lang="en-GB" sz="3200" dirty="0">
              <a:latin typeface="Friz Quadrata Std" panose="020E06020405040204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8444" y="1353484"/>
            <a:ext cx="9155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Friz Quadrata Std" panose="020E0602040504020404" pitchFamily="34" charset="0"/>
              </a:rPr>
              <a:t>- </a:t>
            </a:r>
            <a:r>
              <a:rPr lang="en-GB" sz="2400" dirty="0" err="1" smtClean="0">
                <a:latin typeface="Friz Quadrata Std" panose="020E0602040504020404" pitchFamily="34" charset="0"/>
              </a:rPr>
              <a:t>Versla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een</a:t>
            </a:r>
            <a:r>
              <a:rPr lang="en-GB" sz="2400" dirty="0" smtClean="0">
                <a:latin typeface="Friz Quadrata Std" panose="020E0602040504020404" pitchFamily="34" charset="0"/>
              </a:rPr>
              <a:t> Mayan Evil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28" y="-181728"/>
            <a:ext cx="13551379" cy="762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07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58616" cy="67241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44" y="280360"/>
            <a:ext cx="6627470" cy="792764"/>
          </a:xfrm>
        </p:spPr>
        <p:txBody>
          <a:bodyPr>
            <a:normAutofit/>
          </a:bodyPr>
          <a:lstStyle/>
          <a:p>
            <a:pPr algn="ctr"/>
            <a:r>
              <a:rPr lang="en-GB" sz="3200" dirty="0" err="1" smtClean="0">
                <a:latin typeface="Friz Quadrata Std" panose="020E0602040504020404" pitchFamily="34" charset="0"/>
              </a:rPr>
              <a:t>Ons</a:t>
            </a:r>
            <a:r>
              <a:rPr lang="en-GB" sz="3200" dirty="0" smtClean="0">
                <a:latin typeface="Friz Quadrata Std" panose="020E0602040504020404" pitchFamily="34" charset="0"/>
              </a:rPr>
              <a:t> </a:t>
            </a:r>
            <a:r>
              <a:rPr lang="en-GB" sz="3200" dirty="0" err="1" smtClean="0">
                <a:latin typeface="Friz Quadrata Std" panose="020E0602040504020404" pitchFamily="34" charset="0"/>
              </a:rPr>
              <a:t>idee</a:t>
            </a:r>
            <a:endParaRPr lang="en-GB" sz="3200" dirty="0">
              <a:latin typeface="Friz Quadrata Std" panose="020E06020405040204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8444" y="1353484"/>
            <a:ext cx="9155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Friz Quadrata Std" panose="020E0602040504020404" pitchFamily="34" charset="0"/>
              </a:rPr>
              <a:t>- Gameplay </a:t>
            </a:r>
            <a:r>
              <a:rPr lang="en-GB" sz="2400" dirty="0" err="1" smtClean="0">
                <a:latin typeface="Friz Quadrata Std" panose="020E0602040504020404" pitchFamily="34" charset="0"/>
              </a:rPr>
              <a:t>vergelijkbaar</a:t>
            </a:r>
            <a:r>
              <a:rPr lang="en-GB" sz="2400" dirty="0" smtClean="0">
                <a:latin typeface="Friz Quadrata Std" panose="020E0602040504020404" pitchFamily="34" charset="0"/>
              </a:rPr>
              <a:t> met Skyrim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756" y="2250736"/>
            <a:ext cx="7183055" cy="4037812"/>
          </a:xfrm>
          <a:prstGeom prst="rect">
            <a:avLst/>
          </a:prstGeom>
          <a:ln w="38100">
            <a:solidFill>
              <a:srgbClr val="FF9933"/>
            </a:solidFill>
          </a:ln>
        </p:spPr>
      </p:pic>
    </p:spTree>
    <p:extLst>
      <p:ext uri="{BB962C8B-B14F-4D97-AF65-F5344CB8AC3E}">
        <p14:creationId xmlns:p14="http://schemas.microsoft.com/office/powerpoint/2010/main" val="391998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58616" cy="67241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44" y="280360"/>
            <a:ext cx="6627470" cy="792764"/>
          </a:xfrm>
        </p:spPr>
        <p:txBody>
          <a:bodyPr>
            <a:normAutofit/>
          </a:bodyPr>
          <a:lstStyle/>
          <a:p>
            <a:pPr algn="ctr"/>
            <a:r>
              <a:rPr lang="en-GB" sz="3200" dirty="0" err="1" smtClean="0">
                <a:latin typeface="Friz Quadrata Std" panose="020E0602040504020404" pitchFamily="34" charset="0"/>
              </a:rPr>
              <a:t>Ons</a:t>
            </a:r>
            <a:r>
              <a:rPr lang="en-GB" sz="3200" dirty="0" smtClean="0">
                <a:latin typeface="Friz Quadrata Std" panose="020E0602040504020404" pitchFamily="34" charset="0"/>
              </a:rPr>
              <a:t> </a:t>
            </a:r>
            <a:r>
              <a:rPr lang="en-GB" sz="3200" dirty="0" err="1" smtClean="0">
                <a:latin typeface="Friz Quadrata Std" panose="020E0602040504020404" pitchFamily="34" charset="0"/>
              </a:rPr>
              <a:t>idee</a:t>
            </a:r>
            <a:endParaRPr lang="en-GB" sz="3200" dirty="0">
              <a:latin typeface="Friz Quadrata Std" panose="020E06020405040204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444" y="1353484"/>
            <a:ext cx="101461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 err="1" smtClean="0">
                <a:latin typeface="Friz Quadrata Std" panose="020E0602040504020404" pitchFamily="34" charset="0"/>
              </a:rPr>
              <a:t>Een</a:t>
            </a:r>
            <a:r>
              <a:rPr lang="en-GB" sz="2400" dirty="0" smtClean="0">
                <a:latin typeface="Friz Quadrata Std" panose="020E0602040504020404" pitchFamily="34" charset="0"/>
              </a:rPr>
              <a:t> home </a:t>
            </a:r>
            <a:r>
              <a:rPr lang="en-GB" sz="2400" dirty="0" err="1" smtClean="0">
                <a:latin typeface="Friz Quadrata Std" panose="020E0602040504020404" pitchFamily="34" charset="0"/>
              </a:rPr>
              <a:t>plek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waar</a:t>
            </a:r>
            <a:r>
              <a:rPr lang="en-GB" sz="2400" dirty="0" smtClean="0">
                <a:latin typeface="Friz Quadrata Std" panose="020E0602040504020404" pitchFamily="34" charset="0"/>
              </a:rPr>
              <a:t> je steeds </a:t>
            </a:r>
            <a:r>
              <a:rPr lang="en-GB" sz="2400" dirty="0" err="1" smtClean="0">
                <a:latin typeface="Friz Quadrata Std" panose="020E0602040504020404" pitchFamily="34" charset="0"/>
              </a:rPr>
              <a:t>terug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komt</a:t>
            </a:r>
            <a:endParaRPr lang="en-GB" sz="2400" dirty="0" smtClean="0">
              <a:latin typeface="Friz Quadrata Std" panose="020E0602040504020404" pitchFamily="34" charset="0"/>
            </a:endParaRPr>
          </a:p>
          <a:p>
            <a:pPr marL="342900" indent="-342900">
              <a:buFontTx/>
              <a:buChar char="-"/>
            </a:pPr>
            <a:endParaRPr lang="en-GB" sz="2400" dirty="0" smtClean="0">
              <a:latin typeface="Friz Quadrata Std" panose="020E0602040504020404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 err="1" smtClean="0">
                <a:latin typeface="Friz Quadrata Std" panose="020E0602040504020404" pitchFamily="34" charset="0"/>
              </a:rPr>
              <a:t>Hier</a:t>
            </a:r>
            <a:r>
              <a:rPr lang="en-GB" sz="2400" dirty="0" smtClean="0">
                <a:latin typeface="Friz Quadrata Std" panose="020E0602040504020404" pitchFamily="34" charset="0"/>
              </a:rPr>
              <a:t> is de shop </a:t>
            </a:r>
            <a:r>
              <a:rPr lang="en-GB" sz="2400" dirty="0" err="1" smtClean="0">
                <a:latin typeface="Friz Quadrata Std" panose="020E0602040504020404" pitchFamily="34" charset="0"/>
              </a:rPr>
              <a:t>waar</a:t>
            </a:r>
            <a:r>
              <a:rPr lang="en-GB" sz="2400" dirty="0" smtClean="0">
                <a:latin typeface="Friz Quadrata Std" panose="020E0602040504020404" pitchFamily="34" charset="0"/>
              </a:rPr>
              <a:t> je </a:t>
            </a:r>
            <a:r>
              <a:rPr lang="en-GB" sz="2400" dirty="0" err="1" smtClean="0">
                <a:latin typeface="Friz Quadrata Std" panose="020E0602040504020404" pitchFamily="34" charset="0"/>
              </a:rPr>
              <a:t>je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wapens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kan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upgraden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een</a:t>
            </a:r>
            <a:r>
              <a:rPr lang="en-GB" sz="2400" dirty="0" smtClean="0">
                <a:latin typeface="Friz Quadrata Std" panose="020E0602040504020404" pitchFamily="34" charset="0"/>
              </a:rPr>
              <a:t> trinkets </a:t>
            </a:r>
            <a:r>
              <a:rPr lang="en-GB" sz="2400" dirty="0" err="1" smtClean="0">
                <a:latin typeface="Friz Quadrata Std" panose="020E0602040504020404" pitchFamily="34" charset="0"/>
              </a:rPr>
              <a:t>kan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kopen</a:t>
            </a:r>
            <a:endParaRPr lang="en-GB" sz="2400" dirty="0" smtClean="0">
              <a:latin typeface="Friz Quadrata Std" panose="020E0602040504020404" pitchFamily="34" charset="0"/>
            </a:endParaRPr>
          </a:p>
          <a:p>
            <a:pPr marL="342900" indent="-342900">
              <a:buFontTx/>
              <a:buChar char="-"/>
            </a:pPr>
            <a:endParaRPr lang="en-GB" sz="2400" dirty="0" smtClean="0">
              <a:latin typeface="Friz Quadrata Std" panose="020E0602040504020404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 err="1" smtClean="0">
                <a:latin typeface="Friz Quadrata Std" panose="020E0602040504020404" pitchFamily="34" charset="0"/>
              </a:rPr>
              <a:t>Wanneer</a:t>
            </a:r>
            <a:r>
              <a:rPr lang="en-GB" sz="2400" dirty="0" smtClean="0">
                <a:latin typeface="Friz Quadrata Std" panose="020E0602040504020404" pitchFamily="34" charset="0"/>
              </a:rPr>
              <a:t> je </a:t>
            </a:r>
            <a:r>
              <a:rPr lang="en-GB" sz="2400" dirty="0" err="1" smtClean="0">
                <a:latin typeface="Friz Quadrata Std" panose="020E0602040504020404" pitchFamily="34" charset="0"/>
              </a:rPr>
              <a:t>alle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sleutels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hebt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kan</a:t>
            </a:r>
            <a:r>
              <a:rPr lang="en-GB" sz="2400" dirty="0" smtClean="0">
                <a:latin typeface="Friz Quadrata Std" panose="020E0602040504020404" pitchFamily="34" charset="0"/>
              </a:rPr>
              <a:t> je de </a:t>
            </a:r>
            <a:r>
              <a:rPr lang="en-GB" sz="2400" dirty="0" err="1" smtClean="0">
                <a:latin typeface="Friz Quadrata Std" panose="020E0602040504020404" pitchFamily="34" charset="0"/>
              </a:rPr>
              <a:t>laatste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uitdaging</a:t>
            </a:r>
            <a:r>
              <a:rPr lang="en-GB" sz="2400" dirty="0" smtClean="0">
                <a:latin typeface="Friz Quadrata Std" panose="020E0602040504020404" pitchFamily="34" charset="0"/>
              </a:rPr>
              <a:t> </a:t>
            </a:r>
            <a:r>
              <a:rPr lang="en-GB" sz="2400" dirty="0" err="1" smtClean="0">
                <a:latin typeface="Friz Quadrata Std" panose="020E0602040504020404" pitchFamily="34" charset="0"/>
              </a:rPr>
              <a:t>aan</a:t>
            </a:r>
            <a:endParaRPr lang="en-GB" sz="2400" dirty="0" smtClean="0">
              <a:latin typeface="Friz Quadrata Std" panose="020E06020405040204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607" y="4020019"/>
            <a:ext cx="4465705" cy="25522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323" y="4020019"/>
            <a:ext cx="5657438" cy="31823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062" y="3362068"/>
            <a:ext cx="7309406" cy="411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4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9" y="121051"/>
            <a:ext cx="11775311" cy="6599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20" y="528756"/>
            <a:ext cx="10489448" cy="59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0" y="520861"/>
            <a:ext cx="10638420" cy="5984112"/>
          </a:xfrm>
          <a:prstGeom prst="rect">
            <a:avLst/>
          </a:prstGeom>
          <a:ln w="38100">
            <a:solidFill>
              <a:srgbClr val="FF9933"/>
            </a:solidFill>
          </a:ln>
        </p:spPr>
      </p:pic>
    </p:spTree>
    <p:extLst>
      <p:ext uri="{BB962C8B-B14F-4D97-AF65-F5344CB8AC3E}">
        <p14:creationId xmlns:p14="http://schemas.microsoft.com/office/powerpoint/2010/main" val="37330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58616" cy="67241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44" y="280360"/>
            <a:ext cx="6627470" cy="792764"/>
          </a:xfrm>
        </p:spPr>
        <p:txBody>
          <a:bodyPr>
            <a:normAutofit/>
          </a:bodyPr>
          <a:lstStyle/>
          <a:p>
            <a:pPr algn="ctr"/>
            <a:r>
              <a:rPr lang="en-GB" sz="3200" dirty="0" smtClean="0">
                <a:latin typeface="Friz Quadrata Std" panose="020E0602040504020404" pitchFamily="34" charset="0"/>
              </a:rPr>
              <a:t>Art Style</a:t>
            </a:r>
            <a:endParaRPr lang="en-GB" sz="3200" dirty="0">
              <a:latin typeface="Friz Quadrata Std" panose="020E06020405040204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8444" y="1653908"/>
            <a:ext cx="10146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Friz Quadrata Std" panose="020E0602040504020404" pitchFamily="34" charset="0"/>
              </a:rPr>
              <a:t>- Cartoony </a:t>
            </a:r>
            <a:r>
              <a:rPr lang="en-GB" sz="2400" dirty="0" err="1" smtClean="0">
                <a:latin typeface="Friz Quadrata Std" panose="020E0602040504020404" pitchFamily="34" charset="0"/>
              </a:rPr>
              <a:t>uitstraling</a:t>
            </a:r>
            <a:r>
              <a:rPr lang="en-GB" sz="2400" dirty="0" smtClean="0">
                <a:latin typeface="Friz Quadrata Std" panose="020E0602040504020404" pitchFamily="34" charset="0"/>
              </a:rPr>
              <a:t> met PBR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781" y="2314936"/>
            <a:ext cx="7545932" cy="4244587"/>
          </a:xfrm>
          <a:prstGeom prst="rect">
            <a:avLst/>
          </a:prstGeom>
          <a:ln w="38100">
            <a:solidFill>
              <a:srgbClr val="FF9933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781" y="2314935"/>
            <a:ext cx="7545932" cy="424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52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131</Words>
  <Application>Microsoft Office PowerPoint</Application>
  <PresentationFormat>Widescreen</PresentationFormat>
  <Paragraphs>45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Code Bold</vt:lpstr>
      <vt:lpstr>Friz Quadrata Std</vt:lpstr>
      <vt:lpstr>Office Theme</vt:lpstr>
      <vt:lpstr>Project Mayan</vt:lpstr>
      <vt:lpstr>Het Sword Throw Studios Team</vt:lpstr>
      <vt:lpstr>Inhouds Opgave</vt:lpstr>
      <vt:lpstr>Ons idee</vt:lpstr>
      <vt:lpstr>Ons idee</vt:lpstr>
      <vt:lpstr>Ons idee</vt:lpstr>
      <vt:lpstr>PowerPoint Presentation</vt:lpstr>
      <vt:lpstr>PowerPoint Presentation</vt:lpstr>
      <vt:lpstr>Art Style</vt:lpstr>
      <vt:lpstr>De levels</vt:lpstr>
      <vt:lpstr>PowerPoint Presentation</vt:lpstr>
      <vt:lpstr>PowerPoint Presentation</vt:lpstr>
      <vt:lpstr>PowerPoint Presentation</vt:lpstr>
      <vt:lpstr>De UserInterface</vt:lpstr>
      <vt:lpstr>PowerPoint Presentation</vt:lpstr>
      <vt:lpstr>Planning en Taakverdeling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Mayan</dc:title>
  <dc:creator>David Vink</dc:creator>
  <cp:lastModifiedBy>David Vink</cp:lastModifiedBy>
  <cp:revision>23</cp:revision>
  <dcterms:created xsi:type="dcterms:W3CDTF">2016-05-11T07:28:16Z</dcterms:created>
  <dcterms:modified xsi:type="dcterms:W3CDTF">2016-05-12T11:02:41Z</dcterms:modified>
</cp:coreProperties>
</file>